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80" r:id="rId11"/>
    <p:sldId id="281" r:id="rId12"/>
    <p:sldId id="264" r:id="rId13"/>
    <p:sldId id="282" r:id="rId14"/>
    <p:sldId id="284" r:id="rId15"/>
    <p:sldId id="283" r:id="rId16"/>
    <p:sldId id="265" r:id="rId17"/>
    <p:sldId id="286" r:id="rId18"/>
    <p:sldId id="267" r:id="rId19"/>
    <p:sldId id="268" r:id="rId20"/>
    <p:sldId id="269" r:id="rId21"/>
    <p:sldId id="270" r:id="rId22"/>
    <p:sldId id="285" r:id="rId23"/>
    <p:sldId id="276" r:id="rId24"/>
    <p:sldId id="274" r:id="rId25"/>
    <p:sldId id="277" r:id="rId26"/>
    <p:sldId id="27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kern="1200">
        <a:solidFill>
          <a:srgbClr val="000054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300" kern="1200">
        <a:solidFill>
          <a:srgbClr val="000054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300" kern="1200">
        <a:solidFill>
          <a:srgbClr val="000054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300" kern="1200">
        <a:solidFill>
          <a:srgbClr val="000054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300" kern="1200">
        <a:solidFill>
          <a:srgbClr val="000054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300" kern="1200">
        <a:solidFill>
          <a:srgbClr val="000054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300" kern="1200">
        <a:solidFill>
          <a:srgbClr val="000054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300" kern="1200">
        <a:solidFill>
          <a:srgbClr val="000054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300" kern="1200">
        <a:solidFill>
          <a:srgbClr val="000054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EE0B8"/>
    <a:srgbClr val="660066"/>
    <a:srgbClr val="006600"/>
    <a:srgbClr val="F3D685"/>
    <a:srgbClr val="F2DD86"/>
    <a:srgbClr val="F17157"/>
    <a:srgbClr val="F38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308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35" d="100"/>
          <a:sy n="35" d="100"/>
        </p:scale>
        <p:origin x="-1548" y="-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36E20-D75C-4CAA-9734-0BD9659E4BD3}" type="doc">
      <dgm:prSet loTypeId="urn:microsoft.com/office/officeart/2005/8/layout/cycle7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C131776-FF81-4744-95CD-356769D25E4A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 smtClean="0"/>
            <a:t>California CTE High School Programs</a:t>
          </a:r>
          <a:endParaRPr lang="en-US" dirty="0"/>
        </a:p>
      </dgm:t>
    </dgm:pt>
    <dgm:pt modelId="{F296FF1F-E0DE-4071-BABB-118DD44CB57B}" type="parTrans" cxnId="{7B1DAEEC-C448-47B0-86F2-D86A930EB562}">
      <dgm:prSet/>
      <dgm:spPr/>
      <dgm:t>
        <a:bodyPr/>
        <a:lstStyle/>
        <a:p>
          <a:endParaRPr lang="en-US"/>
        </a:p>
      </dgm:t>
    </dgm:pt>
    <dgm:pt modelId="{89F42459-6D36-4924-90B2-5A5CF6164B73}" type="sibTrans" cxnId="{7B1DAEEC-C448-47B0-86F2-D86A930EB562}">
      <dgm:prSet/>
      <dgm:spPr>
        <a:solidFill>
          <a:srgbClr val="0000CC"/>
        </a:solidFill>
      </dgm:spPr>
      <dgm:t>
        <a:bodyPr/>
        <a:lstStyle/>
        <a:p>
          <a:endParaRPr lang="en-US" dirty="0"/>
        </a:p>
      </dgm:t>
    </dgm:pt>
    <dgm:pt modelId="{8E5797B1-69B7-4814-AA00-59C28526054B}">
      <dgm:prSet phldrT="[Text]"/>
      <dgm:spPr>
        <a:solidFill>
          <a:srgbClr val="0000CC"/>
        </a:solidFill>
      </dgm:spPr>
      <dgm:t>
        <a:bodyPr/>
        <a:lstStyle/>
        <a:p>
          <a:r>
            <a:rPr lang="en-US" dirty="0" smtClean="0"/>
            <a:t>California CTE  Community Colleges Programs</a:t>
          </a:r>
          <a:endParaRPr lang="en-US" dirty="0"/>
        </a:p>
      </dgm:t>
    </dgm:pt>
    <dgm:pt modelId="{9E13C2D9-56E3-4410-8351-021255FEC85E}" type="parTrans" cxnId="{B7312D8C-CA5B-4096-A823-157BB6547DB8}">
      <dgm:prSet/>
      <dgm:spPr/>
      <dgm:t>
        <a:bodyPr/>
        <a:lstStyle/>
        <a:p>
          <a:endParaRPr lang="en-US"/>
        </a:p>
      </dgm:t>
    </dgm:pt>
    <dgm:pt modelId="{D32F3929-FA72-4D20-9BE8-8B0EBF17F39C}" type="sibTrans" cxnId="{B7312D8C-CA5B-4096-A823-157BB6547DB8}">
      <dgm:prSet/>
      <dgm:spPr>
        <a:solidFill>
          <a:srgbClr val="006600"/>
        </a:solidFill>
      </dgm:spPr>
      <dgm:t>
        <a:bodyPr/>
        <a:lstStyle/>
        <a:p>
          <a:endParaRPr lang="en-US" dirty="0"/>
        </a:p>
      </dgm:t>
    </dgm:pt>
    <dgm:pt modelId="{189EEF5F-1A14-4388-A23A-5F13D21A3A95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California CTE </a:t>
          </a:r>
        </a:p>
        <a:p>
          <a:r>
            <a:rPr lang="en-US" dirty="0" smtClean="0"/>
            <a:t>4-Year University Programs</a:t>
          </a:r>
          <a:endParaRPr lang="en-US" dirty="0"/>
        </a:p>
      </dgm:t>
    </dgm:pt>
    <dgm:pt modelId="{116BDFBE-0CAD-4D6F-8BED-ED5B114BFED9}" type="parTrans" cxnId="{22D2249A-BA11-42ED-B49B-1D742D50844D}">
      <dgm:prSet/>
      <dgm:spPr/>
      <dgm:t>
        <a:bodyPr/>
        <a:lstStyle/>
        <a:p>
          <a:endParaRPr lang="en-US"/>
        </a:p>
      </dgm:t>
    </dgm:pt>
    <dgm:pt modelId="{81701A81-93D6-410A-B95A-41D9544589B3}" type="sibTrans" cxnId="{22D2249A-BA11-42ED-B49B-1D742D50844D}">
      <dgm:prSet/>
      <dgm:spPr>
        <a:solidFill>
          <a:srgbClr val="660066"/>
        </a:solidFill>
      </dgm:spPr>
      <dgm:t>
        <a:bodyPr/>
        <a:lstStyle/>
        <a:p>
          <a:endParaRPr lang="en-US" dirty="0"/>
        </a:p>
      </dgm:t>
    </dgm:pt>
    <dgm:pt modelId="{EE74D2C2-6C32-44DB-AA58-D8C3EEA1B067}" type="pres">
      <dgm:prSet presAssocID="{00336E20-D75C-4CAA-9734-0BD9659E4B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2CA5F8-BC1D-4C4C-A7FC-0415610056E2}" type="pres">
      <dgm:prSet presAssocID="{6C131776-FF81-4744-95CD-356769D25E4A}" presName="node" presStyleLbl="node1" presStyleIdx="0" presStyleCnt="3" custRadScaleRad="138398" custRadScaleInc="-72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C3676-90D2-4123-8201-C97259A7AF16}" type="pres">
      <dgm:prSet presAssocID="{89F42459-6D36-4924-90B2-5A5CF6164B73}" presName="sibTrans" presStyleLbl="sibTrans2D1" presStyleIdx="0" presStyleCnt="3" custAng="425739" custLinFactY="-39337" custLinFactNeighborX="-4929" custLinFactNeighborY="-100000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27BB7BD8-DE9F-47C2-8A93-D360F139EBAB}" type="pres">
      <dgm:prSet presAssocID="{89F42459-6D36-4924-90B2-5A5CF6164B7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B31382A-A847-400E-B973-0C61524F6D06}" type="pres">
      <dgm:prSet presAssocID="{8E5797B1-69B7-4814-AA00-59C28526054B}" presName="node" presStyleLbl="node1" presStyleIdx="1" presStyleCnt="3" custRadScaleRad="95098" custRadScaleInc="-90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1B6CA-3C97-4A19-AB97-F50E58799B27}" type="pres">
      <dgm:prSet presAssocID="{D32F3929-FA72-4D20-9BE8-8B0EBF17F39C}" presName="sibTrans" presStyleLbl="sibTrans2D1" presStyleIdx="1" presStyleCnt="3" custAng="10700692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1AA4301D-B44E-431A-957F-58D460C98D71}" type="pres">
      <dgm:prSet presAssocID="{D32F3929-FA72-4D20-9BE8-8B0EBF17F39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7810131-2854-4782-84BB-AAF25942D0A9}" type="pres">
      <dgm:prSet presAssocID="{189EEF5F-1A14-4388-A23A-5F13D21A3A95}" presName="node" presStyleLbl="node1" presStyleIdx="2" presStyleCnt="3" custRadScaleRad="97617" custRadScaleInc="4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1912A-5D81-4106-93C4-ABF3D80D001B}" type="pres">
      <dgm:prSet presAssocID="{81701A81-93D6-410A-B95A-41D9544589B3}" presName="sibTrans" presStyleLbl="sibTrans2D1" presStyleIdx="2" presStyleCnt="3" custFlipHor="0" custScaleX="4407" custLinFactY="100000" custLinFactNeighborX="632" custLinFactNeighborY="178926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8AEBE09B-8EBE-4A62-920C-6A167F775BE3}" type="pres">
      <dgm:prSet presAssocID="{81701A81-93D6-410A-B95A-41D9544589B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C188285-89C3-49FB-A1C9-36E77278EE15}" type="presOf" srcId="{D32F3929-FA72-4D20-9BE8-8B0EBF17F39C}" destId="{B671B6CA-3C97-4A19-AB97-F50E58799B27}" srcOrd="0" destOrd="0" presId="urn:microsoft.com/office/officeart/2005/8/layout/cycle7"/>
    <dgm:cxn modelId="{22D2249A-BA11-42ED-B49B-1D742D50844D}" srcId="{00336E20-D75C-4CAA-9734-0BD9659E4BD3}" destId="{189EEF5F-1A14-4388-A23A-5F13D21A3A95}" srcOrd="2" destOrd="0" parTransId="{116BDFBE-0CAD-4D6F-8BED-ED5B114BFED9}" sibTransId="{81701A81-93D6-410A-B95A-41D9544589B3}"/>
    <dgm:cxn modelId="{34763CF1-1395-4B4C-A7B8-4A7AEC0C730C}" type="presOf" srcId="{00336E20-D75C-4CAA-9734-0BD9659E4BD3}" destId="{EE74D2C2-6C32-44DB-AA58-D8C3EEA1B067}" srcOrd="0" destOrd="0" presId="urn:microsoft.com/office/officeart/2005/8/layout/cycle7"/>
    <dgm:cxn modelId="{FFC06AC9-9EB8-426A-BF19-9EF4F6B917C2}" type="presOf" srcId="{D32F3929-FA72-4D20-9BE8-8B0EBF17F39C}" destId="{1AA4301D-B44E-431A-957F-58D460C98D71}" srcOrd="1" destOrd="0" presId="urn:microsoft.com/office/officeart/2005/8/layout/cycle7"/>
    <dgm:cxn modelId="{7B1DAEEC-C448-47B0-86F2-D86A930EB562}" srcId="{00336E20-D75C-4CAA-9734-0BD9659E4BD3}" destId="{6C131776-FF81-4744-95CD-356769D25E4A}" srcOrd="0" destOrd="0" parTransId="{F296FF1F-E0DE-4071-BABB-118DD44CB57B}" sibTransId="{89F42459-6D36-4924-90B2-5A5CF6164B73}"/>
    <dgm:cxn modelId="{F41DE94E-C594-4786-BD2B-AC007962592C}" type="presOf" srcId="{81701A81-93D6-410A-B95A-41D9544589B3}" destId="{8AEBE09B-8EBE-4A62-920C-6A167F775BE3}" srcOrd="1" destOrd="0" presId="urn:microsoft.com/office/officeart/2005/8/layout/cycle7"/>
    <dgm:cxn modelId="{7CA80DE9-B254-487A-AF45-C11A011E36FC}" type="presOf" srcId="{89F42459-6D36-4924-90B2-5A5CF6164B73}" destId="{27BB7BD8-DE9F-47C2-8A93-D360F139EBAB}" srcOrd="1" destOrd="0" presId="urn:microsoft.com/office/officeart/2005/8/layout/cycle7"/>
    <dgm:cxn modelId="{CE4A2B24-7424-40E1-8046-5ADE49192D9F}" type="presOf" srcId="{6C131776-FF81-4744-95CD-356769D25E4A}" destId="{462CA5F8-BC1D-4C4C-A7FC-0415610056E2}" srcOrd="0" destOrd="0" presId="urn:microsoft.com/office/officeart/2005/8/layout/cycle7"/>
    <dgm:cxn modelId="{82B05202-E160-45D2-9B1F-EF8A997B9DE7}" type="presOf" srcId="{189EEF5F-1A14-4388-A23A-5F13D21A3A95}" destId="{17810131-2854-4782-84BB-AAF25942D0A9}" srcOrd="0" destOrd="0" presId="urn:microsoft.com/office/officeart/2005/8/layout/cycle7"/>
    <dgm:cxn modelId="{B7312D8C-CA5B-4096-A823-157BB6547DB8}" srcId="{00336E20-D75C-4CAA-9734-0BD9659E4BD3}" destId="{8E5797B1-69B7-4814-AA00-59C28526054B}" srcOrd="1" destOrd="0" parTransId="{9E13C2D9-56E3-4410-8351-021255FEC85E}" sibTransId="{D32F3929-FA72-4D20-9BE8-8B0EBF17F39C}"/>
    <dgm:cxn modelId="{E2F0467C-4765-46CD-B6ED-FC0AFB870694}" type="presOf" srcId="{8E5797B1-69B7-4814-AA00-59C28526054B}" destId="{4B31382A-A847-400E-B973-0C61524F6D06}" srcOrd="0" destOrd="0" presId="urn:microsoft.com/office/officeart/2005/8/layout/cycle7"/>
    <dgm:cxn modelId="{FFE9B0D2-ECC8-4357-84B1-6F84DA2A7EA1}" type="presOf" srcId="{81701A81-93D6-410A-B95A-41D9544589B3}" destId="{5AA1912A-5D81-4106-93C4-ABF3D80D001B}" srcOrd="0" destOrd="0" presId="urn:microsoft.com/office/officeart/2005/8/layout/cycle7"/>
    <dgm:cxn modelId="{8FCE232B-7A45-4559-B1CE-79E6CA60ADA5}" type="presOf" srcId="{89F42459-6D36-4924-90B2-5A5CF6164B73}" destId="{38FC3676-90D2-4123-8201-C97259A7AF16}" srcOrd="0" destOrd="0" presId="urn:microsoft.com/office/officeart/2005/8/layout/cycle7"/>
    <dgm:cxn modelId="{617C91D8-597D-4704-9799-02AAB76C7E19}" type="presParOf" srcId="{EE74D2C2-6C32-44DB-AA58-D8C3EEA1B067}" destId="{462CA5F8-BC1D-4C4C-A7FC-0415610056E2}" srcOrd="0" destOrd="0" presId="urn:microsoft.com/office/officeart/2005/8/layout/cycle7"/>
    <dgm:cxn modelId="{16A946AD-01AF-4319-81F0-CC1453367521}" type="presParOf" srcId="{EE74D2C2-6C32-44DB-AA58-D8C3EEA1B067}" destId="{38FC3676-90D2-4123-8201-C97259A7AF16}" srcOrd="1" destOrd="0" presId="urn:microsoft.com/office/officeart/2005/8/layout/cycle7"/>
    <dgm:cxn modelId="{CA9F192A-6A66-4FC3-9CED-94978C0EDC39}" type="presParOf" srcId="{38FC3676-90D2-4123-8201-C97259A7AF16}" destId="{27BB7BD8-DE9F-47C2-8A93-D360F139EBAB}" srcOrd="0" destOrd="0" presId="urn:microsoft.com/office/officeart/2005/8/layout/cycle7"/>
    <dgm:cxn modelId="{7381D811-884C-4181-A9DF-520D800A8F67}" type="presParOf" srcId="{EE74D2C2-6C32-44DB-AA58-D8C3EEA1B067}" destId="{4B31382A-A847-400E-B973-0C61524F6D06}" srcOrd="2" destOrd="0" presId="urn:microsoft.com/office/officeart/2005/8/layout/cycle7"/>
    <dgm:cxn modelId="{D6D17E8A-0BD4-4ADA-A12C-2D8EB1C460E6}" type="presParOf" srcId="{EE74D2C2-6C32-44DB-AA58-D8C3EEA1B067}" destId="{B671B6CA-3C97-4A19-AB97-F50E58799B27}" srcOrd="3" destOrd="0" presId="urn:microsoft.com/office/officeart/2005/8/layout/cycle7"/>
    <dgm:cxn modelId="{3E2DB6C9-D24E-4072-B57B-0C0D5E6CD932}" type="presParOf" srcId="{B671B6CA-3C97-4A19-AB97-F50E58799B27}" destId="{1AA4301D-B44E-431A-957F-58D460C98D71}" srcOrd="0" destOrd="0" presId="urn:microsoft.com/office/officeart/2005/8/layout/cycle7"/>
    <dgm:cxn modelId="{15C7DFC0-3D50-46C7-83D6-8DB51B5E254A}" type="presParOf" srcId="{EE74D2C2-6C32-44DB-AA58-D8C3EEA1B067}" destId="{17810131-2854-4782-84BB-AAF25942D0A9}" srcOrd="4" destOrd="0" presId="urn:microsoft.com/office/officeart/2005/8/layout/cycle7"/>
    <dgm:cxn modelId="{32CC78B5-0DA4-46F9-8096-7978CB331189}" type="presParOf" srcId="{EE74D2C2-6C32-44DB-AA58-D8C3EEA1B067}" destId="{5AA1912A-5D81-4106-93C4-ABF3D80D001B}" srcOrd="5" destOrd="0" presId="urn:microsoft.com/office/officeart/2005/8/layout/cycle7"/>
    <dgm:cxn modelId="{F9F60F2C-5455-4A59-BBAD-69E79937A796}" type="presParOf" srcId="{5AA1912A-5D81-4106-93C4-ABF3D80D001B}" destId="{8AEBE09B-8EBE-4A62-920C-6A167F775BE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6C8E725-E0DC-48EF-BE42-768401E350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3306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1FC4216-4063-41B8-8ACD-85F279CBFA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3192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gradFill rotWithShape="0">
              <a:gsLst>
                <a:gs pos="0">
                  <a:srgbClr val="F17157"/>
                </a:gs>
                <a:gs pos="100000">
                  <a:srgbClr val="FAD0C8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pic>
          <p:nvPicPr>
            <p:cNvPr id="7" name="Picture 16" descr="Color-ppt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1905000" y="6096000"/>
            <a:ext cx="716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spcBef>
                <a:spcPts val="800"/>
              </a:spcBef>
            </a:pPr>
            <a:r>
              <a:rPr lang="en-US" altLang="en-US" sz="1100" b="1" dirty="0">
                <a:solidFill>
                  <a:srgbClr val="070C51"/>
                </a:solidFill>
              </a:rPr>
              <a:t>CALIFORNIA DEPARTMENT OF EDUCATION</a:t>
            </a:r>
            <a:br>
              <a:rPr lang="en-US" altLang="en-US" sz="1100" b="1" dirty="0">
                <a:solidFill>
                  <a:srgbClr val="070C51"/>
                </a:solidFill>
              </a:rPr>
            </a:br>
            <a:r>
              <a:rPr lang="en-US" altLang="en-US" sz="1100" dirty="0">
                <a:solidFill>
                  <a:srgbClr val="070C51"/>
                </a:solidFill>
              </a:rPr>
              <a:t>Tom Torlakson, State Superintendent of Public Instruction</a:t>
            </a:r>
            <a:endParaRPr lang="en-US" altLang="en-US" sz="1200" b="1" dirty="0">
              <a:solidFill>
                <a:schemeClr val="tx2"/>
              </a:solidFill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981200" y="2760663"/>
            <a:ext cx="6781800" cy="24209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5A35A-0E25-4873-98F6-40D3E4820F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F6B97-4104-4F0A-B81B-5D23CABC0B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580BD-90F7-4265-8A30-06B61B7E01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FFA67-D0C7-4CF1-9AA8-A7C746B971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B5BFF-FC9F-4183-A4CA-3890E576F6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D7490-F56A-4A95-99DA-1498C4DB1B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D90C6-C87C-4C96-A342-D587DB07D30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7F60D-0C07-4F6A-89F8-64371B6E215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20DB8-0D56-48CF-83EE-71707A54DB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85D8C-CDB8-4249-8C3F-4A8BA3175F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altLang="en-US" dirty="0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/>
              <a:endParaRPr lang="en-US" dirty="0"/>
            </a:p>
          </p:txBody>
        </p:sp>
        <p:pic>
          <p:nvPicPr>
            <p:cNvPr id="1035" name="Picture 10" descr="Color-ppt3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" y="288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11"/>
          <p:cNvSpPr>
            <a:spLocks noChangeArrowheads="1"/>
          </p:cNvSpPr>
          <p:nvPr/>
        </p:nvSpPr>
        <p:spPr bwMode="auto">
          <a:xfrm>
            <a:off x="76200" y="17526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en-US" altLang="en-US" sz="1000" b="1" dirty="0">
                <a:solidFill>
                  <a:srgbClr val="070C51"/>
                </a:solidFill>
              </a:rPr>
              <a:t>TOM TORLAKSON</a:t>
            </a:r>
            <a:br>
              <a:rPr lang="en-US" altLang="en-US" sz="1000" b="1" dirty="0">
                <a:solidFill>
                  <a:srgbClr val="070C51"/>
                </a:solidFill>
              </a:rPr>
            </a:br>
            <a:r>
              <a:rPr lang="en-US" altLang="en-US" sz="800" dirty="0">
                <a:solidFill>
                  <a:srgbClr val="070C51"/>
                </a:solidFill>
              </a:rPr>
              <a:t>State Superintendent </a:t>
            </a:r>
            <a:br>
              <a:rPr lang="en-US" altLang="en-US" sz="800" dirty="0">
                <a:solidFill>
                  <a:srgbClr val="070C51"/>
                </a:solidFill>
              </a:rPr>
            </a:br>
            <a:r>
              <a:rPr lang="en-US" altLang="en-US" sz="800" dirty="0">
                <a:solidFill>
                  <a:srgbClr val="070C51"/>
                </a:solidFill>
              </a:rPr>
              <a:t>of Public Instruction</a:t>
            </a:r>
            <a:endParaRPr lang="en-US" altLang="en-US" sz="4400" dirty="0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609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0" y="19812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25475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06825" y="6254750"/>
            <a:ext cx="305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363" y="624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8D2C643-4B29-421C-BA40-3DD54B0E79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ouhsd.k12.ca.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tatewidepathways.org/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ewidepathways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6781800" cy="24209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Demystifying Articulation Agreements with CTE programs for High School and Community Colleges</a:t>
            </a:r>
          </a:p>
        </p:txBody>
      </p: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820863" y="3548063"/>
            <a:ext cx="7086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u="sng" dirty="0"/>
              <a:t>Presenters: </a:t>
            </a:r>
          </a:p>
          <a:p>
            <a:r>
              <a:rPr lang="en-US" sz="2000" dirty="0" smtClean="0"/>
              <a:t>Bob Hawkes, Director Workforce Development, Kern CCCD, Bakersfield, CA</a:t>
            </a:r>
          </a:p>
          <a:p>
            <a:r>
              <a:rPr lang="en-US" sz="2000" dirty="0" smtClean="0"/>
              <a:t>Marnie </a:t>
            </a:r>
            <a:r>
              <a:rPr lang="en-US" sz="2000" dirty="0"/>
              <a:t>Melendez, CTE Specialist/Counselor – Oxnard College, Oxnard, CA</a:t>
            </a:r>
          </a:p>
          <a:p>
            <a:r>
              <a:rPr lang="en-US" sz="2000" dirty="0"/>
              <a:t>Sherry D. Davis, Ed.D., Education Programs Consultant, CTEAM (Perkins Unit), California Department of Education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Articulation Agreements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209800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Articulation Agreement Partnership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81200"/>
            <a:ext cx="685800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Oxnard College </a:t>
            </a:r>
          </a:p>
          <a:p>
            <a:r>
              <a:rPr lang="en-US" dirty="0" smtClean="0"/>
              <a:t>Oxnard Union High School District and ROP</a:t>
            </a:r>
            <a:endParaRPr lang="en-US" dirty="0"/>
          </a:p>
        </p:txBody>
      </p:sp>
      <p:pic>
        <p:nvPicPr>
          <p:cNvPr id="7" name="Picture 6" descr="Oxnard Union High Shcool District">
            <a:hlinkClick r:id="rId2" tooltip="&quot;OUHSD Home Page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2459" y="5752071"/>
            <a:ext cx="2522941" cy="80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eal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524000"/>
            <a:ext cx="1371600" cy="13716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8580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Benefits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05000" y="1447800"/>
            <a:ext cx="3352800" cy="4876800"/>
          </a:xfrm>
        </p:spPr>
        <p:txBody>
          <a:bodyPr/>
          <a:lstStyle/>
          <a:p>
            <a:pPr lvl="1">
              <a:buFont typeface="Arial" pitchFamily="34" charset="0"/>
              <a:buChar char="•"/>
              <a:defRPr/>
            </a:pPr>
            <a:r>
              <a:rPr lang="en-US" b="1" dirty="0">
                <a:latin typeface="Arial Narrow" pitchFamily="34" charset="0"/>
              </a:rPr>
              <a:t>Register to Oxnard </a:t>
            </a:r>
            <a:r>
              <a:rPr lang="en-US" b="1" dirty="0" smtClean="0">
                <a:latin typeface="Arial Narrow" pitchFamily="34" charset="0"/>
              </a:rPr>
              <a:t>College (early)</a:t>
            </a:r>
            <a:endParaRPr lang="en-US" b="1" dirty="0">
              <a:latin typeface="Arial Narrow" pitchFamily="34" charset="0"/>
            </a:endParaRPr>
          </a:p>
          <a:p>
            <a:pPr marL="0" indent="0">
              <a:buFontTx/>
              <a:buNone/>
              <a:defRPr/>
            </a:pPr>
            <a:endParaRPr lang="en-US" b="1" dirty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>
                <a:latin typeface="Arial Narrow" pitchFamily="34" charset="0"/>
              </a:rPr>
              <a:t>Earn College Credit</a:t>
            </a:r>
          </a:p>
          <a:p>
            <a:pPr marL="0" indent="0">
              <a:buFontTx/>
              <a:buNone/>
              <a:defRPr/>
            </a:pPr>
            <a:endParaRPr lang="en-US" b="1" dirty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>
                <a:latin typeface="Arial Narrow" pitchFamily="34" charset="0"/>
              </a:rPr>
              <a:t>Minimize Course Duplication</a:t>
            </a:r>
          </a:p>
          <a:p>
            <a:pPr marL="0" indent="0">
              <a:buFontTx/>
              <a:buNone/>
              <a:defRPr/>
            </a:pPr>
            <a:endParaRPr lang="en-US" b="1" dirty="0">
              <a:latin typeface="Arial Narrow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b="1" dirty="0">
                <a:latin typeface="Arial Narrow" pitchFamily="34" charset="0"/>
              </a:rPr>
              <a:t>Identify Career Interest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12292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2293" name="Content Placeholder 4" descr="colleg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7663" y="1600200"/>
            <a:ext cx="33353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6858000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000" dirty="0" smtClean="0"/>
              <a:t>How to create High School Articulation Agreements</a:t>
            </a:r>
            <a:endParaRPr lang="en-US" sz="4000" dirty="0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47800"/>
            <a:ext cx="6515100" cy="521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ulinary Arts &amp; Restaurant Management_2011.2012.Catema_Page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52599" y="76200"/>
            <a:ext cx="3666744" cy="4743750"/>
          </a:xfrm>
        </p:spPr>
      </p:pic>
      <p:pic>
        <p:nvPicPr>
          <p:cNvPr id="12" name="Content Placeholder 11" descr="Culinary Arts &amp; Restaurant Management_2011.2012.Catema_Page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80865" y="1905000"/>
            <a:ext cx="3663135" cy="4740538"/>
          </a:xfrm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Petition High School Articul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92741"/>
            <a:ext cx="5562600" cy="6665259"/>
          </a:xfr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259" y="304800"/>
            <a:ext cx="6553200" cy="133574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Tracking System we use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“CATEMA”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799" y="1371600"/>
            <a:ext cx="705394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8580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Benefits of 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CATEMA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905000" y="2133600"/>
            <a:ext cx="6858000" cy="4114800"/>
          </a:xfrm>
        </p:spPr>
        <p:txBody>
          <a:bodyPr anchor="t"/>
          <a:lstStyle/>
          <a:p>
            <a:pPr>
              <a:buNone/>
            </a:pPr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One place to manage and track high school articulation credit and students in program.</a:t>
            </a:r>
          </a:p>
          <a:p>
            <a:pPr>
              <a:buNone/>
            </a:pPr>
            <a:endParaRPr lang="en-US" dirty="0" smtClean="0">
              <a:latin typeface="Arial Narrow" pitchFamily="34" charset="0"/>
            </a:endParaRPr>
          </a:p>
          <a:p>
            <a:endParaRPr lang="en-US" dirty="0" smtClean="0"/>
          </a:p>
        </p:txBody>
      </p:sp>
      <p:pic>
        <p:nvPicPr>
          <p:cNvPr id="4" name="Picture 3" descr="graduat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8533" y="4343400"/>
            <a:ext cx="3390667" cy="2452007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Process For Students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17700" y="1752600"/>
            <a:ext cx="6858000" cy="4114800"/>
          </a:xfrm>
        </p:spPr>
        <p:txBody>
          <a:bodyPr anchor="ctr"/>
          <a:lstStyle/>
          <a:p>
            <a:pPr marL="914400" lvl="1" indent="-514350"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Register to College</a:t>
            </a:r>
          </a:p>
          <a:p>
            <a:pPr marL="914400" lvl="1" indent="-514350"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Create CATEMA account</a:t>
            </a:r>
          </a:p>
          <a:p>
            <a:pPr marL="914400" lvl="1" indent="-514350"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Pass class with  a “B” or better</a:t>
            </a:r>
          </a:p>
        </p:txBody>
      </p:sp>
      <p:pic>
        <p:nvPicPr>
          <p:cNvPr id="4" name="Picture 3" descr="imagesCAKB6R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762500"/>
            <a:ext cx="4301439" cy="1866900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High School CTE Teacher Process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851025" y="1752600"/>
            <a:ext cx="6858000" cy="4114800"/>
          </a:xfrm>
        </p:spPr>
        <p:txBody>
          <a:bodyPr anchor="ctr"/>
          <a:lstStyle/>
          <a:p>
            <a:pPr marL="914400" lvl="1" indent="-514350"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Create CATEMA account</a:t>
            </a:r>
          </a:p>
          <a:p>
            <a:pPr marL="914400" lvl="1" indent="-514350"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Accept Student </a:t>
            </a:r>
          </a:p>
          <a:p>
            <a:pPr marL="914400" lvl="1" indent="-514350"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Post grade </a:t>
            </a:r>
          </a:p>
        </p:txBody>
      </p:sp>
      <p:pic>
        <p:nvPicPr>
          <p:cNvPr id="4" name="Picture 3" descr="imagesCAKB6R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733800"/>
            <a:ext cx="3562730" cy="2831426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685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Presenters Contact Information: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066800"/>
            <a:ext cx="6934200" cy="5562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 Narrow" pitchFamily="34" charset="0"/>
              </a:rPr>
              <a:t>Bob Hawkes</a:t>
            </a:r>
          </a:p>
          <a:p>
            <a:pPr lvl="1" eaLnBrk="1" hangingPunct="1"/>
            <a:r>
              <a:rPr lang="en-US" sz="1800" dirty="0" smtClean="0">
                <a:latin typeface="Arial Narrow" pitchFamily="34" charset="0"/>
              </a:rPr>
              <a:t>Director Workforce Development</a:t>
            </a:r>
          </a:p>
          <a:p>
            <a:pPr lvl="1" eaLnBrk="1" hangingPunct="1"/>
            <a:r>
              <a:rPr lang="en-US" sz="1800" dirty="0" smtClean="0">
                <a:latin typeface="Arial Narrow" pitchFamily="34" charset="0"/>
              </a:rPr>
              <a:t>Kern County Community College District</a:t>
            </a:r>
          </a:p>
          <a:p>
            <a:pPr lvl="1" eaLnBrk="1" hangingPunct="1"/>
            <a:r>
              <a:rPr lang="en-US" sz="1800" dirty="0" smtClean="0">
                <a:latin typeface="Arial Narrow" pitchFamily="34" charset="0"/>
              </a:rPr>
              <a:t>Email: </a:t>
            </a:r>
            <a:r>
              <a:rPr lang="en-US" sz="1800" dirty="0" smtClean="0">
                <a:solidFill>
                  <a:srgbClr val="0000CC"/>
                </a:solidFill>
                <a:latin typeface="Arial Narrow" pitchFamily="34" charset="0"/>
              </a:rPr>
              <a:t>bhawkes@kccd.edu</a:t>
            </a:r>
            <a:r>
              <a:rPr lang="en-US" sz="1800" dirty="0" smtClean="0">
                <a:latin typeface="Arial Narrow" pitchFamily="34" charset="0"/>
              </a:rPr>
              <a:t> </a:t>
            </a:r>
          </a:p>
          <a:p>
            <a:pPr lvl="1" eaLnBrk="1" hangingPunct="1"/>
            <a:r>
              <a:rPr lang="en-US" sz="1800" dirty="0" smtClean="0">
                <a:latin typeface="Arial Narrow" pitchFamily="34" charset="0"/>
              </a:rPr>
              <a:t>Office: 661-336-5047</a:t>
            </a:r>
          </a:p>
          <a:p>
            <a:pPr eaLnBrk="1" hangingPunct="1"/>
            <a:r>
              <a:rPr lang="en-US" sz="2800" dirty="0" smtClean="0">
                <a:latin typeface="Arial Narrow" pitchFamily="34" charset="0"/>
              </a:rPr>
              <a:t>Marnie Melendez </a:t>
            </a:r>
          </a:p>
          <a:p>
            <a:pPr lvl="1" eaLnBrk="1" hangingPunct="1"/>
            <a:r>
              <a:rPr lang="en-US" sz="1800" dirty="0" smtClean="0">
                <a:latin typeface="Arial Narrow" pitchFamily="34" charset="0"/>
              </a:rPr>
              <a:t>CTE Specialist/Counselor</a:t>
            </a:r>
          </a:p>
          <a:p>
            <a:pPr lvl="1" eaLnBrk="1" hangingPunct="1"/>
            <a:r>
              <a:rPr lang="en-US" sz="1800" dirty="0" smtClean="0">
                <a:latin typeface="Arial Narrow" pitchFamily="34" charset="0"/>
              </a:rPr>
              <a:t>Oxnard College</a:t>
            </a:r>
          </a:p>
          <a:p>
            <a:pPr lvl="1" eaLnBrk="1" hangingPunct="1"/>
            <a:r>
              <a:rPr lang="en-US" sz="1800" dirty="0" smtClean="0">
                <a:latin typeface="Arial Narrow" pitchFamily="34" charset="0"/>
              </a:rPr>
              <a:t>Email: </a:t>
            </a:r>
            <a:r>
              <a:rPr lang="en-US" sz="1800" dirty="0" smtClean="0">
                <a:solidFill>
                  <a:srgbClr val="0000CC"/>
                </a:solidFill>
                <a:latin typeface="Arial Narrow" pitchFamily="34" charset="0"/>
              </a:rPr>
              <a:t>mmelendez@vcccd.edu</a:t>
            </a:r>
            <a:r>
              <a:rPr lang="en-US" sz="1800" dirty="0" smtClean="0">
                <a:latin typeface="Arial Narrow" pitchFamily="34" charset="0"/>
              </a:rPr>
              <a:t> </a:t>
            </a:r>
          </a:p>
          <a:p>
            <a:pPr lvl="1" eaLnBrk="1" hangingPunct="1"/>
            <a:r>
              <a:rPr lang="en-US" sz="1800" dirty="0" smtClean="0">
                <a:latin typeface="Arial Narrow" pitchFamily="34" charset="0"/>
              </a:rPr>
              <a:t>Office: (805) 986-5984 </a:t>
            </a:r>
          </a:p>
          <a:p>
            <a:pPr eaLnBrk="1" hangingPunct="1"/>
            <a:r>
              <a:rPr lang="en-US" sz="2800" dirty="0" smtClean="0">
                <a:latin typeface="Arial Narrow" pitchFamily="34" charset="0"/>
              </a:rPr>
              <a:t>Sherry D. Davis, Ed.D.</a:t>
            </a:r>
          </a:p>
          <a:p>
            <a:pPr lvl="1" eaLnBrk="1" hangingPunct="1"/>
            <a:r>
              <a:rPr lang="en-US" sz="1800" dirty="0" smtClean="0">
                <a:latin typeface="Arial Narrow" pitchFamily="34" charset="0"/>
              </a:rPr>
              <a:t>Education Programs Consultant, CTE Administration and Management Unit (Perkins)</a:t>
            </a:r>
          </a:p>
          <a:p>
            <a:pPr lvl="1" eaLnBrk="1" hangingPunct="1"/>
            <a:r>
              <a:rPr lang="en-US" sz="1800" dirty="0" smtClean="0">
                <a:latin typeface="Arial Narrow" pitchFamily="34" charset="0"/>
              </a:rPr>
              <a:t>California Department of Education</a:t>
            </a:r>
          </a:p>
          <a:p>
            <a:pPr lvl="1" eaLnBrk="1" hangingPunct="1"/>
            <a:r>
              <a:rPr lang="en-US" sz="1800" dirty="0" smtClean="0">
                <a:latin typeface="Arial Narrow" pitchFamily="34" charset="0"/>
              </a:rPr>
              <a:t>Email: </a:t>
            </a:r>
            <a:r>
              <a:rPr lang="en-US" sz="1800" dirty="0" smtClean="0">
                <a:solidFill>
                  <a:srgbClr val="0000CC"/>
                </a:solidFill>
                <a:latin typeface="Arial Narrow" pitchFamily="34" charset="0"/>
              </a:rPr>
              <a:t>sdavis@cde.ca.gov</a:t>
            </a:r>
          </a:p>
          <a:p>
            <a:pPr lvl="1" eaLnBrk="1" hangingPunct="1"/>
            <a:r>
              <a:rPr lang="en-US" sz="1800" dirty="0" smtClean="0">
                <a:latin typeface="Arial Narrow" pitchFamily="34" charset="0"/>
              </a:rPr>
              <a:t>Office: 916-322-1767</a:t>
            </a: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1600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College/Postsecondary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CTE Faculty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Process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905000" y="2057400"/>
            <a:ext cx="6858000" cy="3903663"/>
          </a:xfrm>
        </p:spPr>
        <p:txBody>
          <a:bodyPr anchor="ctr"/>
          <a:lstStyle/>
          <a:p>
            <a:pPr marL="914400" lvl="1" indent="-514350">
              <a:buFontTx/>
              <a:buAutoNum type="arabicPeriod"/>
            </a:pPr>
            <a:r>
              <a:rPr lang="en-US" dirty="0" smtClean="0">
                <a:latin typeface="Arial Narrow" pitchFamily="34" charset="0"/>
              </a:rPr>
              <a:t>Review and grant credit</a:t>
            </a:r>
          </a:p>
        </p:txBody>
      </p:sp>
      <p:pic>
        <p:nvPicPr>
          <p:cNvPr id="4" name="Picture 3" descr="college studen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4405377"/>
            <a:ext cx="3352800" cy="2224024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68580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College Registrar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133600"/>
            <a:ext cx="6858000" cy="3581400"/>
          </a:xfrm>
        </p:spPr>
        <p:txBody>
          <a:bodyPr anchor="ctr"/>
          <a:lstStyle/>
          <a:p>
            <a:pPr>
              <a:defRPr/>
            </a:pPr>
            <a:r>
              <a:rPr lang="en-US" dirty="0" smtClean="0">
                <a:latin typeface="Arial Narrow" pitchFamily="34" charset="0"/>
              </a:rPr>
              <a:t>Post college credit on students transcript.</a:t>
            </a:r>
          </a:p>
          <a:p>
            <a:pPr marL="0" indent="0">
              <a:buFontTx/>
              <a:buNone/>
              <a:defRPr/>
            </a:pPr>
            <a:endParaRPr lang="en-US" dirty="0" smtClean="0">
              <a:latin typeface="Arial Narrow" pitchFamily="34" charset="0"/>
            </a:endParaRPr>
          </a:p>
          <a:p>
            <a:pPr>
              <a:defRPr/>
            </a:pPr>
            <a:r>
              <a:rPr lang="en-US" b="1" dirty="0" smtClean="0">
                <a:latin typeface="Arial Narrow" pitchFamily="34" charset="0"/>
              </a:rPr>
              <a:t>DONE!</a:t>
            </a:r>
          </a:p>
        </p:txBody>
      </p:sp>
      <p:pic>
        <p:nvPicPr>
          <p:cNvPr id="4" name="Picture 3" descr="thumbn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8700" y="4248150"/>
            <a:ext cx="3238500" cy="218059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75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Questions???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2530" name="Picture 2" descr="C:\Users\sdavis\AppData\Local\Microsoft\Windows\Temporary Internet Files\Content.IE5\9A1MJ061\MC9004419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928938"/>
            <a:ext cx="15208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Users\sdavis\AppData\Local\Microsoft\Windows\Temporary Internet Files\Content.IE5\5OTBYHEP\MC90043440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400" y="4391025"/>
            <a:ext cx="13620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Users\sdavis\AppData\Local\Microsoft\Windows\Temporary Internet Files\Content.IE5\YCNGRLPV\MC9000787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860550"/>
            <a:ext cx="16224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Users\sdavis\AppData\Local\Microsoft\Windows\Temporary Internet Files\Content.IE5\0J154ESZ\MC90043441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9275" y="1998663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25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Supplemental Information and Links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828800"/>
            <a:ext cx="3352800" cy="4419600"/>
          </a:xfrm>
        </p:spPr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CDE Perkins web page:</a:t>
            </a:r>
          </a:p>
          <a:p>
            <a:pPr lvl="1"/>
            <a:r>
              <a:rPr lang="en-US" sz="2000" dirty="0" smtClean="0">
                <a:solidFill>
                  <a:srgbClr val="0000CC"/>
                </a:solidFill>
                <a:latin typeface="Arial Narrow" pitchFamily="34" charset="0"/>
              </a:rPr>
              <a:t>http://www.cde.ca.gov/ci/ct/pk/ </a:t>
            </a:r>
          </a:p>
          <a:p>
            <a:r>
              <a:rPr lang="en-US" sz="2400" dirty="0" smtClean="0">
                <a:latin typeface="Arial Narrow" pitchFamily="34" charset="0"/>
              </a:rPr>
              <a:t>CDE CTE Model Standards and Framework page:</a:t>
            </a:r>
          </a:p>
          <a:p>
            <a:pPr lvl="1"/>
            <a:r>
              <a:rPr lang="en-US" sz="2000" dirty="0" smtClean="0">
                <a:solidFill>
                  <a:srgbClr val="0000CC"/>
                </a:solidFill>
                <a:latin typeface="Arial Narrow" pitchFamily="34" charset="0"/>
              </a:rPr>
              <a:t>http://www.cde.ca.gov/ci/ct/sf/ctemcstandards.asp </a:t>
            </a:r>
          </a:p>
          <a:p>
            <a:r>
              <a:rPr lang="en-US" sz="2400" dirty="0" smtClean="0">
                <a:latin typeface="Arial Narrow" pitchFamily="34" charset="0"/>
              </a:rPr>
              <a:t>CA Chancellor’s Office web page:</a:t>
            </a:r>
          </a:p>
          <a:p>
            <a:pPr lvl="1"/>
            <a:r>
              <a:rPr lang="en-US" sz="2000" dirty="0" smtClean="0">
                <a:solidFill>
                  <a:srgbClr val="0000CC"/>
                </a:solidFill>
                <a:latin typeface="Arial Narrow" pitchFamily="34" charset="0"/>
              </a:rPr>
              <a:t>http://www.cccco.edu/ </a:t>
            </a:r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828800"/>
            <a:ext cx="3581400" cy="5029200"/>
          </a:xfrm>
        </p:spPr>
        <p:txBody>
          <a:bodyPr/>
          <a:lstStyle/>
          <a:p>
            <a:r>
              <a:rPr lang="en-US" sz="2400" dirty="0" smtClean="0">
                <a:latin typeface="Arial Narrow" pitchFamily="34" charset="0"/>
              </a:rPr>
              <a:t>CATEMA web page:</a:t>
            </a:r>
          </a:p>
          <a:p>
            <a:pPr lvl="1"/>
            <a:r>
              <a:rPr lang="en-US" sz="2000" dirty="0" smtClean="0">
                <a:solidFill>
                  <a:srgbClr val="0000CC"/>
                </a:solidFill>
                <a:latin typeface="Arial Narrow" pitchFamily="34" charset="0"/>
              </a:rPr>
              <a:t>https://www.catema.net/acsys/home.php</a:t>
            </a:r>
          </a:p>
          <a:p>
            <a:r>
              <a:rPr lang="en-US" sz="2400" dirty="0" smtClean="0">
                <a:latin typeface="Arial Narrow" pitchFamily="34" charset="0"/>
              </a:rPr>
              <a:t>CA Statewide Career Pathways web page:</a:t>
            </a:r>
          </a:p>
          <a:p>
            <a:pPr lvl="1"/>
            <a:r>
              <a:rPr lang="en-US" sz="2000" dirty="0" smtClean="0">
                <a:solidFill>
                  <a:srgbClr val="0000CC"/>
                </a:solidFill>
                <a:latin typeface="Arial Narrow" pitchFamily="34" charset="0"/>
              </a:rPr>
              <a:t>http://www.statewidepathways.org/index.html</a:t>
            </a:r>
          </a:p>
          <a:p>
            <a:pPr>
              <a:buNone/>
            </a:pPr>
            <a:endParaRPr lang="en-US" sz="1800" dirty="0" smtClean="0">
              <a:solidFill>
                <a:schemeClr val="accent2"/>
              </a:solidFill>
              <a:latin typeface="Arial Narrow" pitchFamily="34" charset="0"/>
            </a:endParaRPr>
          </a:p>
          <a:p>
            <a:r>
              <a:rPr lang="en-US" sz="2400" dirty="0" smtClean="0">
                <a:latin typeface="Arial Narrow" pitchFamily="34" charset="0"/>
              </a:rPr>
              <a:t>CTE Online web page:</a:t>
            </a:r>
          </a:p>
          <a:p>
            <a:pPr lvl="1"/>
            <a:r>
              <a:rPr lang="en-US" sz="2000" dirty="0" smtClean="0">
                <a:solidFill>
                  <a:srgbClr val="0000CC"/>
                </a:solidFill>
                <a:latin typeface="Arial Narrow" pitchFamily="34" charset="0"/>
              </a:rPr>
              <a:t>http://www.cteonline.org/</a:t>
            </a:r>
          </a:p>
          <a:p>
            <a:endParaRPr lang="en-US" sz="2400" dirty="0" smtClean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057400" y="1600200"/>
            <a:ext cx="6589713" cy="2033588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Thank you for attending this workshop</a:t>
            </a:r>
          </a:p>
          <a:p>
            <a:pPr algn="ctr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Please contact us further for more assistance or information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3" y="22860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References: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7086600" cy="502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 dirty="0" smtClean="0">
                <a:latin typeface="Arial Narrow" pitchFamily="34" charset="0"/>
              </a:rPr>
              <a:t>ACTE. (2006). </a:t>
            </a:r>
            <a:r>
              <a:rPr lang="en-US" sz="1800" i="1" dirty="0" smtClean="0">
                <a:latin typeface="Arial Narrow" pitchFamily="34" charset="0"/>
              </a:rPr>
              <a:t>Perkins act of 2006: The Official Guide</a:t>
            </a:r>
            <a:r>
              <a:rPr lang="en-US" sz="1800" dirty="0" smtClean="0">
                <a:latin typeface="Arial Narrow" pitchFamily="34" charset="0"/>
              </a:rPr>
              <a:t>. ISBN: 100895140128. Alexandria, VA: ACTE publication</a:t>
            </a:r>
          </a:p>
          <a:p>
            <a:pPr marL="0" indent="0">
              <a:buFontTx/>
              <a:buNone/>
            </a:pPr>
            <a:r>
              <a:rPr lang="en-US" sz="1800" dirty="0" smtClean="0">
                <a:latin typeface="Arial Narrow" pitchFamily="34" charset="0"/>
              </a:rPr>
              <a:t>Brustein &amp; Manasevit. (2010). </a:t>
            </a:r>
            <a:r>
              <a:rPr lang="en-US" sz="1800" i="1" dirty="0" smtClean="0">
                <a:latin typeface="Arial Narrow" pitchFamily="34" charset="0"/>
              </a:rPr>
              <a:t>EDGAR Plus. Education Department General Administrative Regulations.</a:t>
            </a:r>
            <a:r>
              <a:rPr lang="en-US" sz="1800" dirty="0" smtClean="0">
                <a:latin typeface="Arial Narrow" pitchFamily="34" charset="0"/>
              </a:rPr>
              <a:t> Tampa, FL: Thompson Publishing</a:t>
            </a:r>
          </a:p>
          <a:p>
            <a:pPr marL="0" indent="0">
              <a:buFontTx/>
              <a:buNone/>
            </a:pPr>
            <a:r>
              <a:rPr lang="en-US" sz="1800" dirty="0" smtClean="0">
                <a:latin typeface="Arial Narrow" pitchFamily="34" charset="0"/>
              </a:rPr>
              <a:t>CDE and CCCCO. (2008). </a:t>
            </a:r>
            <a:r>
              <a:rPr lang="en-US" sz="1800" i="1" dirty="0" smtClean="0">
                <a:latin typeface="Arial Narrow" pitchFamily="34" charset="0"/>
              </a:rPr>
              <a:t>2008-2012 California State Plan for Career Technical Education: A Bridge to the Future. </a:t>
            </a:r>
            <a:r>
              <a:rPr lang="en-US" sz="1800" dirty="0" smtClean="0">
                <a:latin typeface="Arial Narrow" pitchFamily="34" charset="0"/>
              </a:rPr>
              <a:t>http://www.schoolsmovingup.net/cs/ctep/print/htdocs/ctep/home.htm </a:t>
            </a:r>
          </a:p>
          <a:p>
            <a:pPr marL="0" indent="0">
              <a:buFontTx/>
              <a:buNone/>
            </a:pPr>
            <a:r>
              <a:rPr lang="en-US" sz="1800" dirty="0" smtClean="0">
                <a:latin typeface="Arial Narrow" pitchFamily="34" charset="0"/>
              </a:rPr>
              <a:t>CDE Perkins. (2012). </a:t>
            </a:r>
            <a:r>
              <a:rPr lang="en-US" sz="1800" i="1" dirty="0" smtClean="0">
                <a:latin typeface="Arial Narrow" pitchFamily="34" charset="0"/>
              </a:rPr>
              <a:t>Perkins Resource web page. </a:t>
            </a:r>
            <a:r>
              <a:rPr lang="en-US" sz="1800" dirty="0" smtClean="0">
                <a:latin typeface="Arial Narrow" pitchFamily="34" charset="0"/>
              </a:rPr>
              <a:t>http://www.cde.ca.gov/ci/ct/pk/ </a:t>
            </a:r>
          </a:p>
          <a:p>
            <a:pPr marL="0" indent="0">
              <a:buFontTx/>
              <a:buNone/>
            </a:pPr>
            <a:r>
              <a:rPr lang="en-US" sz="1800" dirty="0" smtClean="0">
                <a:latin typeface="Arial Narrow" pitchFamily="34" charset="0"/>
              </a:rPr>
              <a:t>Career and Technical Education Management Application. (2012). </a:t>
            </a:r>
            <a:r>
              <a:rPr lang="en-US" sz="1800" i="1" dirty="0" smtClean="0">
                <a:latin typeface="Arial Narrow" pitchFamily="34" charset="0"/>
              </a:rPr>
              <a:t>CATEMA: Online Articulation Program Management. </a:t>
            </a:r>
            <a:r>
              <a:rPr lang="en-US" sz="1800" dirty="0" smtClean="0">
                <a:latin typeface="Arial Narrow" pitchFamily="34" charset="0"/>
              </a:rPr>
              <a:t>https://www.catema.net/acsys/home.php </a:t>
            </a:r>
          </a:p>
          <a:p>
            <a:pPr marL="0" indent="0">
              <a:buFontTx/>
              <a:buNone/>
            </a:pPr>
            <a:r>
              <a:rPr lang="en-US" sz="1800" dirty="0" smtClean="0">
                <a:latin typeface="Arial Narrow" pitchFamily="34" charset="0"/>
              </a:rPr>
              <a:t>Carl D. Perkins Vocation and Technical Education Act of 2006 (PL 109-270). </a:t>
            </a:r>
            <a:r>
              <a:rPr lang="en-US" sz="1800" i="1" dirty="0" smtClean="0">
                <a:latin typeface="Arial Narrow" pitchFamily="34" charset="0"/>
              </a:rPr>
              <a:t>United States statues at large. </a:t>
            </a:r>
            <a:r>
              <a:rPr lang="en-US" sz="1800" dirty="0" smtClean="0">
                <a:latin typeface="Arial Narrow" pitchFamily="34" charset="0"/>
              </a:rPr>
              <a:t>Washington, DC: Government Printing Office. http://catalog.gpo.gov</a:t>
            </a:r>
          </a:p>
          <a:p>
            <a:pPr marL="0" indent="0">
              <a:buFontTx/>
              <a:buNone/>
            </a:pPr>
            <a:r>
              <a:rPr lang="en-US" sz="1800" dirty="0" smtClean="0">
                <a:latin typeface="Arial Narrow" pitchFamily="34" charset="0"/>
              </a:rPr>
              <a:t>Oxnard College. (2012). </a:t>
            </a:r>
            <a:r>
              <a:rPr lang="en-US" sz="1800" i="1" dirty="0" smtClean="0">
                <a:latin typeface="Arial Narrow" pitchFamily="34" charset="0"/>
              </a:rPr>
              <a:t>Articulation web page. </a:t>
            </a:r>
            <a:r>
              <a:rPr lang="en-US" sz="1800" dirty="0" smtClean="0">
                <a:latin typeface="Arial Narrow" pitchFamily="34" charset="0"/>
              </a:rPr>
              <a:t>http://www.oxnardcollege.edu/departments/student_services/articulation/index.shtml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Articulation… Why is it so difficult?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>
                <a:latin typeface="Arial Narrow" pitchFamily="34" charset="0"/>
              </a:rPr>
              <a:t>Problems with Articulation Agreements</a:t>
            </a:r>
          </a:p>
          <a:p>
            <a:pPr eaLnBrk="1" hangingPunct="1"/>
            <a:r>
              <a:rPr lang="en-US" dirty="0" smtClean="0">
                <a:latin typeface="Arial Narrow" pitchFamily="34" charset="0"/>
              </a:rPr>
              <a:t>Articulation Agreements that work</a:t>
            </a:r>
          </a:p>
          <a:p>
            <a:pPr eaLnBrk="1" hangingPunct="1"/>
            <a:r>
              <a:rPr lang="en-US" dirty="0" smtClean="0">
                <a:latin typeface="Arial Narrow" pitchFamily="34" charset="0"/>
              </a:rPr>
              <a:t>Requirements of Articulation for Perkins funding and the CA State Plan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685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Articulation Problems…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905000" y="1524000"/>
            <a:ext cx="68580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Narrow" pitchFamily="34" charset="0"/>
              </a:rPr>
              <a:t>Some common issues or problems:</a:t>
            </a:r>
          </a:p>
          <a:p>
            <a:pPr lvl="1" eaLnBrk="1" hangingPunct="1"/>
            <a:r>
              <a:rPr lang="en-US" sz="2400" dirty="0" smtClean="0">
                <a:latin typeface="Arial Narrow" pitchFamily="34" charset="0"/>
              </a:rPr>
              <a:t>Community colleges have cut the CTE program that would articulate</a:t>
            </a:r>
          </a:p>
          <a:p>
            <a:pPr lvl="1" eaLnBrk="1" hangingPunct="1"/>
            <a:r>
              <a:rPr lang="en-US" sz="2400" dirty="0" smtClean="0">
                <a:latin typeface="Arial Narrow" pitchFamily="34" charset="0"/>
              </a:rPr>
              <a:t>CTE faculty/counselors at community colleges (or high schools) are not familiar with articulation agreements for their programs</a:t>
            </a:r>
          </a:p>
          <a:p>
            <a:pPr lvl="1" eaLnBrk="1" hangingPunct="1"/>
            <a:r>
              <a:rPr lang="en-US" sz="2400" dirty="0" smtClean="0">
                <a:latin typeface="Arial Narrow" pitchFamily="34" charset="0"/>
              </a:rPr>
              <a:t>High schools (or community colleges) have not made an effort to build that relationship for articulation agreements</a:t>
            </a:r>
          </a:p>
          <a:p>
            <a:pPr lvl="1" eaLnBrk="1" hangingPunct="1"/>
            <a:r>
              <a:rPr lang="en-US" sz="2400" dirty="0" smtClean="0">
                <a:latin typeface="Arial Narrow" pitchFamily="34" charset="0"/>
              </a:rPr>
              <a:t>Not sure how to design or write an articulation agreement (where to begin)…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685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Articulation Accomplished…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7086600" cy="5105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 Narrow" pitchFamily="34" charset="0"/>
              </a:rPr>
              <a:t>What is working well:</a:t>
            </a:r>
          </a:p>
          <a:p>
            <a:pPr lvl="1" eaLnBrk="1" hangingPunct="1"/>
            <a:r>
              <a:rPr lang="en-US" sz="2400" dirty="0" smtClean="0">
                <a:latin typeface="Arial Narrow" pitchFamily="34" charset="0"/>
              </a:rPr>
              <a:t>Joint CTE meetings with counselors/teachers/instructors from high school/community college (at least twice a year)</a:t>
            </a:r>
          </a:p>
          <a:p>
            <a:pPr lvl="1" eaLnBrk="1" hangingPunct="1"/>
            <a:r>
              <a:rPr lang="en-US" sz="2400" dirty="0" smtClean="0">
                <a:latin typeface="Arial Narrow" pitchFamily="34" charset="0"/>
              </a:rPr>
              <a:t>Joint CTE advisory meetings for high school and community college</a:t>
            </a:r>
          </a:p>
          <a:p>
            <a:pPr lvl="1" eaLnBrk="1" hangingPunct="1"/>
            <a:r>
              <a:rPr lang="en-US" sz="2400" dirty="0" smtClean="0">
                <a:latin typeface="Arial Narrow" pitchFamily="34" charset="0"/>
              </a:rPr>
              <a:t>Business and Industry support of CTE programs at both levels of education in the community</a:t>
            </a:r>
          </a:p>
          <a:p>
            <a:pPr lvl="1" eaLnBrk="1" hangingPunct="1"/>
            <a:r>
              <a:rPr lang="en-US" sz="2400" dirty="0" smtClean="0">
                <a:latin typeface="Arial Narrow" pitchFamily="34" charset="0"/>
              </a:rPr>
              <a:t>Review of older articulation agreements and new CTE programs for articulation agreements </a:t>
            </a:r>
          </a:p>
          <a:p>
            <a:pPr lvl="2" eaLnBrk="1" hangingPunct="1"/>
            <a:r>
              <a:rPr lang="en-US" sz="2000" i="1" dirty="0" smtClean="0">
                <a:solidFill>
                  <a:srgbClr val="0000CC"/>
                </a:solidFill>
                <a:latin typeface="Arial Narrow" pitchFamily="34" charset="0"/>
              </a:rPr>
              <a:t>(The Perkins Act requires that those articulation agreements are to be reviewed annually by the state and local administrators)</a:t>
            </a:r>
            <a:endParaRPr lang="en-US" sz="2000" dirty="0" smtClean="0">
              <a:solidFill>
                <a:srgbClr val="0000CC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85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Articulation Explained…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905000" y="1676400"/>
            <a:ext cx="68580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Narrow" pitchFamily="34" charset="0"/>
              </a:rPr>
              <a:t>Requirements of Articulation:</a:t>
            </a:r>
          </a:p>
          <a:p>
            <a:pPr lvl="1" eaLnBrk="1" hangingPunct="1"/>
            <a:r>
              <a:rPr lang="en-US" dirty="0" smtClean="0">
                <a:latin typeface="Arial Narrow" pitchFamily="34" charset="0"/>
              </a:rPr>
              <a:t>CTE programs from the secondary to the postsecondary with a non-duplicative sequence of progressive achievement leading to a skills proficiency, credential, certificate, degree, or professional license</a:t>
            </a:r>
          </a:p>
          <a:p>
            <a:pPr lvl="1" eaLnBrk="1" hangingPunct="1"/>
            <a:r>
              <a:rPr lang="en-US" dirty="0" smtClean="0">
                <a:latin typeface="Arial Narrow" pitchFamily="34" charset="0"/>
              </a:rPr>
              <a:t>These courses can not be consider “remedial” in nature</a:t>
            </a:r>
          </a:p>
          <a:p>
            <a:pPr lvl="1" eaLnBrk="1" hangingPunct="1"/>
            <a:r>
              <a:rPr lang="en-US" dirty="0" smtClean="0">
                <a:latin typeface="Arial Narrow" pitchFamily="34" charset="0"/>
                <a:hlinkClick r:id="rId2"/>
              </a:rPr>
              <a:t>Statewide articulation agreements </a:t>
            </a:r>
            <a:r>
              <a:rPr lang="en-US" dirty="0" smtClean="0">
                <a:latin typeface="Arial Narrow" pitchFamily="34" charset="0"/>
              </a:rPr>
              <a:t>(should be in place)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858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Articulation Explained…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905000" y="1676400"/>
            <a:ext cx="6858000" cy="472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Narrow" pitchFamily="34" charset="0"/>
              </a:rPr>
              <a:t>Requirements of Articulation:</a:t>
            </a:r>
          </a:p>
          <a:p>
            <a:pPr lvl="1" eaLnBrk="1" hangingPunct="1"/>
            <a:r>
              <a:rPr lang="en-US" dirty="0" smtClean="0">
                <a:latin typeface="Arial Narrow" pitchFamily="34" charset="0"/>
              </a:rPr>
              <a:t>Dual and concurrent CTE enrollment programs (should be included)</a:t>
            </a:r>
          </a:p>
          <a:p>
            <a:pPr lvl="1" eaLnBrk="1" hangingPunct="1"/>
            <a:r>
              <a:rPr lang="en-US" dirty="0" smtClean="0">
                <a:latin typeface="Arial Narrow" pitchFamily="34" charset="0"/>
              </a:rPr>
              <a:t>Academic and financial aid counseling should be included for CTE </a:t>
            </a:r>
          </a:p>
          <a:p>
            <a:pPr lvl="1" eaLnBrk="1" hangingPunct="1"/>
            <a:r>
              <a:rPr lang="en-US" dirty="0" smtClean="0">
                <a:latin typeface="Arial Narrow" pitchFamily="34" charset="0"/>
              </a:rPr>
              <a:t>Any other initiatives to overcome barriers to participation in the opportunities</a:t>
            </a:r>
          </a:p>
          <a:p>
            <a:pPr lvl="2" eaLnBrk="1" hangingPunct="1"/>
            <a:r>
              <a:rPr lang="en-US" dirty="0" smtClean="0">
                <a:latin typeface="Arial Narrow" pitchFamily="34" charset="0"/>
              </a:rPr>
              <a:t>Especially students that are considered rural and/or special populations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Demystifying Articulation Agreements…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905000" y="1752600"/>
            <a:ext cx="6858000" cy="4343400"/>
          </a:xfrm>
        </p:spPr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Marnie Melendez </a:t>
            </a:r>
          </a:p>
          <a:p>
            <a:r>
              <a:rPr lang="en-US" dirty="0" smtClean="0">
                <a:latin typeface="Arial Narrow" pitchFamily="34" charset="0"/>
              </a:rPr>
              <a:t>Articulation Agreements that have been working at Oxnard College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One of three campuses with Ventura County Community College District on the Central Coast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Working with the various High School Districts in Ventura, Santa Barbara, and western LA Counties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Articulation Benefits…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Successful Articulation Agreements Promotes: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Student Retention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Student Persistence</a:t>
            </a:r>
          </a:p>
          <a:p>
            <a:pPr lvl="1"/>
            <a:r>
              <a:rPr lang="en-US" dirty="0" smtClean="0">
                <a:latin typeface="Arial Narrow" pitchFamily="34" charset="0"/>
              </a:rPr>
              <a:t>Program Completion</a:t>
            </a:r>
          </a:p>
          <a:p>
            <a:pPr lvl="1">
              <a:buNone/>
            </a:pPr>
            <a:endParaRPr lang="en-US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821</Words>
  <Application>Microsoft Office PowerPoint</Application>
  <PresentationFormat>On-screen Show (4:3)</PresentationFormat>
  <Paragraphs>121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Master</vt:lpstr>
      <vt:lpstr>Demystifying Articulation Agreements with CTE programs for High School and Community Colleges</vt:lpstr>
      <vt:lpstr>Presenters Contact Information:</vt:lpstr>
      <vt:lpstr>Articulation… Why is it so difficult?</vt:lpstr>
      <vt:lpstr>Articulation Problems…</vt:lpstr>
      <vt:lpstr>Articulation Accomplished…</vt:lpstr>
      <vt:lpstr>Articulation Explained…</vt:lpstr>
      <vt:lpstr>Articulation Explained…</vt:lpstr>
      <vt:lpstr>Demystifying Articulation Agreements…</vt:lpstr>
      <vt:lpstr>Articulation Benefits…</vt:lpstr>
      <vt:lpstr>Articulation Agreements </vt:lpstr>
      <vt:lpstr>Articulation Agreement Partnership </vt:lpstr>
      <vt:lpstr>Benefits</vt:lpstr>
      <vt:lpstr> How to create High School Articulation Agreements</vt:lpstr>
      <vt:lpstr>PowerPoint Presentation</vt:lpstr>
      <vt:lpstr>PowerPoint Presentation</vt:lpstr>
      <vt:lpstr>Tracking System we use “CATEMA”</vt:lpstr>
      <vt:lpstr>Benefits of   CATEMA </vt:lpstr>
      <vt:lpstr>Process For Students</vt:lpstr>
      <vt:lpstr>High School CTE Teacher Process</vt:lpstr>
      <vt:lpstr>College/Postsecondary  CTE Faculty  Process</vt:lpstr>
      <vt:lpstr>College Registrar Process</vt:lpstr>
      <vt:lpstr>PowerPoint Presentation</vt:lpstr>
      <vt:lpstr>Questions???</vt:lpstr>
      <vt:lpstr>Supplemental Information and Links</vt:lpstr>
      <vt:lpstr>PowerPoint Presentation</vt:lpstr>
      <vt:lpstr>References: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Template.</dc:subject>
  <dc:creator>CDE\GNeves</dc:creator>
  <cp:lastModifiedBy>CDE</cp:lastModifiedBy>
  <cp:revision>65</cp:revision>
  <cp:lastPrinted>2012-12-26T18:47:43Z</cp:lastPrinted>
  <dcterms:created xsi:type="dcterms:W3CDTF">2012-10-24T22:57:51Z</dcterms:created>
  <dcterms:modified xsi:type="dcterms:W3CDTF">2014-02-24T23:48:38Z</dcterms:modified>
</cp:coreProperties>
</file>